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2"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A8E8D9E-6B15-49B3-8E3A-C4BA0638B624}" type="datetimeFigureOut">
              <a:rPr lang="ar-IQ" smtClean="0"/>
              <a:t>24/08/1443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A8E8D9E-6B15-49B3-8E3A-C4BA0638B624}" type="datetimeFigureOut">
              <a:rPr lang="ar-IQ" smtClean="0"/>
              <a:t>24/08/1443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A8E8D9E-6B15-49B3-8E3A-C4BA0638B624}" type="datetimeFigureOut">
              <a:rPr lang="ar-IQ" smtClean="0"/>
              <a:t>24/08/1443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8E8D9E-6B15-49B3-8E3A-C4BA0638B624}" type="datetimeFigureOut">
              <a:rPr lang="ar-IQ" smtClean="0"/>
              <a:t>24/08/1443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8E8D9E-6B15-49B3-8E3A-C4BA0638B624}" type="datetimeFigureOut">
              <a:rPr lang="ar-IQ" smtClean="0"/>
              <a:t>24/08/1443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8E8D9E-6B15-49B3-8E3A-C4BA0638B624}" type="datetimeFigureOut">
              <a:rPr lang="ar-IQ" smtClean="0"/>
              <a:t>24/08/1443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25BF0D-69EC-4F75-8D84-74A6D10F4E3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8E8D9E-6B15-49B3-8E3A-C4BA0638B624}" type="datetimeFigureOut">
              <a:rPr lang="ar-IQ" smtClean="0"/>
              <a:t>24/08/1443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25BF0D-69EC-4F75-8D84-74A6D10F4E3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Intestinal </a:t>
            </a:r>
            <a:r>
              <a:rPr lang="en-US" dirty="0" err="1" smtClean="0"/>
              <a:t>nonstrangulating</a:t>
            </a:r>
            <a:r>
              <a:rPr lang="en-US" dirty="0" smtClean="0"/>
              <a:t> </a:t>
            </a:r>
            <a:r>
              <a:rPr lang="en-US" dirty="0"/>
              <a:t>infarctions</a:t>
            </a:r>
            <a:r>
              <a:rPr lang="en-US" dirty="0" smtClean="0"/>
              <a:t>.</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5114932" cy="511156"/>
          </a:xfrm>
        </p:spPr>
        <p:txBody>
          <a:bodyPr>
            <a:normAutofit fontScale="90000"/>
          </a:bodyPr>
          <a:lstStyle/>
          <a:p>
            <a:r>
              <a:rPr lang="en-US" sz="3200" b="1" i="1" dirty="0" err="1" smtClean="0"/>
              <a:t>Nonstrangulating</a:t>
            </a:r>
            <a:r>
              <a:rPr lang="en-US" sz="3200" b="1" i="1" dirty="0" smtClean="0"/>
              <a:t> Infarction</a:t>
            </a:r>
            <a:endParaRPr lang="ar-IQ" sz="3200" dirty="0"/>
          </a:p>
        </p:txBody>
      </p:sp>
      <p:sp>
        <p:nvSpPr>
          <p:cNvPr id="3" name="عنصر نائب للمحتوى 2"/>
          <p:cNvSpPr>
            <a:spLocks noGrp="1"/>
          </p:cNvSpPr>
          <p:nvPr>
            <p:ph idx="1"/>
          </p:nvPr>
        </p:nvSpPr>
        <p:spPr>
          <a:xfrm>
            <a:off x="457200" y="714356"/>
            <a:ext cx="8229600" cy="5411807"/>
          </a:xfrm>
        </p:spPr>
        <p:txBody>
          <a:bodyPr>
            <a:normAutofit/>
          </a:bodyPr>
          <a:lstStyle/>
          <a:p>
            <a:pPr algn="l" rtl="0"/>
            <a:r>
              <a:rPr lang="en-US" dirty="0" err="1" smtClean="0"/>
              <a:t>Nonstrangulating</a:t>
            </a:r>
            <a:r>
              <a:rPr lang="en-US" dirty="0" smtClean="0"/>
              <a:t> </a:t>
            </a:r>
            <a:r>
              <a:rPr lang="en-US" dirty="0"/>
              <a:t>infarction of the small colon is uncommon, </a:t>
            </a:r>
            <a:r>
              <a:rPr lang="en-US" dirty="0" smtClean="0"/>
              <a:t>because </a:t>
            </a:r>
            <a:r>
              <a:rPr lang="en-US" dirty="0"/>
              <a:t>the majority of the blood supply to the small colon is through the caudal mesenteric artery, which is not a common site of occlusive </a:t>
            </a:r>
            <a:r>
              <a:rPr lang="en-US" dirty="0" err="1"/>
              <a:t>verminous</a:t>
            </a:r>
            <a:r>
              <a:rPr lang="en-US" dirty="0"/>
              <a:t> </a:t>
            </a:r>
            <a:r>
              <a:rPr lang="en-US" dirty="0" err="1"/>
              <a:t>arteritis</a:t>
            </a:r>
            <a:r>
              <a:rPr lang="en-US" dirty="0"/>
              <a:t>.</a:t>
            </a:r>
          </a:p>
          <a:p>
            <a:pPr algn="l" rtl="0"/>
            <a:r>
              <a:rPr lang="ar-IQ" dirty="0" err="1"/>
              <a:t>الاحتشاء</a:t>
            </a:r>
            <a:r>
              <a:rPr lang="ar-IQ" dirty="0"/>
              <a:t> غير الخانق للقولون الصغير أمر غير شائع </a:t>
            </a:r>
            <a:r>
              <a:rPr lang="ar-IQ" dirty="0" smtClean="0"/>
              <a:t>لأن </a:t>
            </a:r>
            <a:r>
              <a:rPr lang="ar-IQ" dirty="0"/>
              <a:t>غالبية إمداد الدم إلى القولون الصغير يكون من خلال الشريان </a:t>
            </a:r>
            <a:r>
              <a:rPr lang="ar-IQ" dirty="0" err="1"/>
              <a:t>المساريقي</a:t>
            </a:r>
            <a:r>
              <a:rPr lang="ar-IQ" dirty="0"/>
              <a:t> </a:t>
            </a:r>
            <a:r>
              <a:rPr lang="ar-IQ" dirty="0" err="1"/>
              <a:t>الذيلي</a:t>
            </a:r>
            <a:r>
              <a:rPr lang="ar-IQ" dirty="0"/>
              <a:t> ، وهو ليس مكانًا شائعًا لالتهاب الشرايين الدودي </a:t>
            </a:r>
            <a:r>
              <a:rPr lang="ar-IQ" dirty="0" err="1"/>
              <a:t>الانسدادي</a:t>
            </a:r>
            <a:r>
              <a:rPr lang="ar-IQ" dirty="0"/>
              <a:t>.</a:t>
            </a:r>
            <a:endParaRPr lang="en-US" dirty="0"/>
          </a:p>
          <a:p>
            <a:pPr algn="l" rtl="0"/>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85000" lnSpcReduction="20000"/>
          </a:bodyPr>
          <a:lstStyle/>
          <a:p>
            <a:pPr algn="l" rtl="0"/>
            <a:r>
              <a:rPr lang="en-US" dirty="0"/>
              <a:t>Peritoneal fluid most likely has an elevated protein concentration and nucleated cell counts. Treatment consists of surgical resection and end-to-end </a:t>
            </a:r>
            <a:r>
              <a:rPr lang="en-US" dirty="0" err="1"/>
              <a:t>anastomosis</a:t>
            </a:r>
            <a:r>
              <a:rPr lang="en-US" dirty="0"/>
              <a:t>. </a:t>
            </a:r>
            <a:endParaRPr lang="en-US" dirty="0" smtClean="0"/>
          </a:p>
          <a:p>
            <a:pPr algn="r"/>
            <a:r>
              <a:rPr lang="ar-IQ" dirty="0" smtClean="0"/>
              <a:t>من المرجح أن يحتوي السائل </a:t>
            </a:r>
            <a:r>
              <a:rPr lang="ar-IQ" dirty="0" err="1" smtClean="0"/>
              <a:t>البريتوني</a:t>
            </a:r>
            <a:r>
              <a:rPr lang="ar-IQ" dirty="0" smtClean="0"/>
              <a:t> على تركيز بروتين مرتفع وعدد خلايا نواة. يتكون العلاج من الاستئصال الجراحي </a:t>
            </a:r>
            <a:r>
              <a:rPr lang="ar-IQ" dirty="0" err="1" smtClean="0"/>
              <a:t>والتفاغرة</a:t>
            </a:r>
            <a:r>
              <a:rPr lang="ar-IQ" dirty="0" smtClean="0"/>
              <a:t> من طرف إلى طرف</a:t>
            </a:r>
            <a:endParaRPr lang="en-US" dirty="0"/>
          </a:p>
          <a:p>
            <a:pPr algn="l" rtl="0"/>
            <a:r>
              <a:rPr lang="en-US" dirty="0" smtClean="0"/>
              <a:t>Since</a:t>
            </a:r>
            <a:r>
              <a:rPr lang="en-US" dirty="0"/>
              <a:t>, in most cases, viable proximal and distal small colon is accessible for the </a:t>
            </a:r>
            <a:r>
              <a:rPr lang="en-US" dirty="0" err="1"/>
              <a:t>anastomosis</a:t>
            </a:r>
            <a:r>
              <a:rPr lang="en-US" dirty="0"/>
              <a:t>, the prognosis should be good as long as surgical intervention occurs before ischemic necrosis of the </a:t>
            </a:r>
            <a:r>
              <a:rPr lang="en-US" dirty="0" err="1"/>
              <a:t>infarcted</a:t>
            </a:r>
            <a:r>
              <a:rPr lang="en-US" dirty="0"/>
              <a:t> segment causes septic peritonitis. </a:t>
            </a:r>
          </a:p>
          <a:p>
            <a:r>
              <a:rPr lang="ar-IQ" dirty="0" smtClean="0"/>
              <a:t>. </a:t>
            </a:r>
            <a:r>
              <a:rPr lang="ar-IQ" dirty="0"/>
              <a:t>نظرًا لأنه ، في معظم الحالات ، يمكن الوصول إلى القولون الصغير القريب والقريب القابل للحياة من أجل </a:t>
            </a:r>
            <a:r>
              <a:rPr lang="ar-IQ" dirty="0" err="1"/>
              <a:t>المفاغرة</a:t>
            </a:r>
            <a:r>
              <a:rPr lang="ar-IQ" dirty="0"/>
              <a:t> ، يجب أن يكون التشخيص جيدًا طالما أن التدخل الجراحي يحدث قبل أن يتسبب النخر </a:t>
            </a:r>
            <a:r>
              <a:rPr lang="ar-IQ" dirty="0" err="1"/>
              <a:t>الإقفاري</a:t>
            </a:r>
            <a:r>
              <a:rPr lang="ar-IQ" dirty="0"/>
              <a:t> للجزء المحتج في التهاب </a:t>
            </a:r>
            <a:r>
              <a:rPr lang="ar-IQ" dirty="0" err="1"/>
              <a:t>الصفاق</a:t>
            </a:r>
            <a:r>
              <a:rPr lang="ar-IQ" dirty="0"/>
              <a:t> </a:t>
            </a:r>
            <a:r>
              <a:rPr lang="ar-IQ" dirty="0" err="1" smtClean="0"/>
              <a:t>الإنتاني</a:t>
            </a:r>
            <a:r>
              <a:rPr lang="ar-IQ" dirty="0" smtClean="0"/>
              <a:t>.</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6072230"/>
          </a:xfrm>
        </p:spPr>
        <p:txBody>
          <a:bodyPr>
            <a:normAutofit fontScale="85000" lnSpcReduction="10000"/>
          </a:bodyPr>
          <a:lstStyle/>
          <a:p>
            <a:pPr algn="l" rtl="0">
              <a:buNone/>
            </a:pPr>
            <a:r>
              <a:rPr lang="en-US" b="1" dirty="0"/>
              <a:t>SURGICAL TECHNIQUES</a:t>
            </a:r>
            <a:endParaRPr lang="en-US" dirty="0"/>
          </a:p>
          <a:p>
            <a:pPr algn="l" rtl="0">
              <a:buNone/>
            </a:pPr>
            <a:r>
              <a:rPr lang="en-US" dirty="0"/>
              <a:t>Success of small intestinal surgery in the horse is dependent on </a:t>
            </a:r>
          </a:p>
          <a:p>
            <a:pPr algn="l" rtl="0">
              <a:buNone/>
            </a:pPr>
            <a:r>
              <a:rPr lang="en-US" dirty="0"/>
              <a:t>(1) identification and correction of the primary problem, </a:t>
            </a:r>
          </a:p>
          <a:p>
            <a:pPr algn="l" rtl="0">
              <a:buNone/>
            </a:pPr>
            <a:r>
              <a:rPr lang="en-US" dirty="0"/>
              <a:t>(2) </a:t>
            </a:r>
            <a:r>
              <a:rPr lang="en-US" dirty="0" err="1"/>
              <a:t>intraoperative</a:t>
            </a:r>
            <a:r>
              <a:rPr lang="en-US" dirty="0"/>
              <a:t> decompression of distended small intestine, </a:t>
            </a:r>
          </a:p>
          <a:p>
            <a:pPr algn="l" rtl="0">
              <a:buNone/>
            </a:pPr>
            <a:r>
              <a:rPr lang="en-US" dirty="0"/>
              <a:t>(3) resection of all abnormal intestine, </a:t>
            </a:r>
          </a:p>
          <a:p>
            <a:pPr algn="l" rtl="0">
              <a:buNone/>
            </a:pPr>
            <a:r>
              <a:rPr lang="en-US" dirty="0"/>
              <a:t>(4) preservation of anatomic and physiologic continuity of the intestine, </a:t>
            </a:r>
          </a:p>
          <a:p>
            <a:pPr algn="l" rtl="0">
              <a:buNone/>
            </a:pPr>
            <a:r>
              <a:rPr lang="en-US" dirty="0"/>
              <a:t>(5) rapid completion of the surgery with minimal trauma, </a:t>
            </a:r>
          </a:p>
          <a:p>
            <a:pPr algn="l" rtl="0">
              <a:buNone/>
            </a:pPr>
            <a:r>
              <a:rPr lang="en-US" dirty="0"/>
              <a:t>(6) early return of intestine to normal function, and </a:t>
            </a:r>
          </a:p>
          <a:p>
            <a:pPr algn="l" rtl="0">
              <a:buNone/>
            </a:pPr>
            <a:r>
              <a:rPr lang="en-US" dirty="0"/>
              <a:t>(7) appropriate postoperative support, including repeat </a:t>
            </a:r>
            <a:r>
              <a:rPr lang="en-US" dirty="0" err="1"/>
              <a:t>laparotomy</a:t>
            </a:r>
            <a:r>
              <a:rPr lang="en-US" dirty="0"/>
              <a:t> when indicated.</a:t>
            </a:r>
          </a:p>
          <a:p>
            <a:pPr algn="l" rtl="0">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85728"/>
            <a:ext cx="8929718" cy="6286544"/>
          </a:xfrm>
        </p:spPr>
        <p:txBody>
          <a:bodyPr>
            <a:normAutofit fontScale="92500" lnSpcReduction="20000"/>
          </a:bodyPr>
          <a:lstStyle/>
          <a:p>
            <a:pPr algn="l" rtl="0"/>
            <a:r>
              <a:rPr lang="en-US" b="1" dirty="0"/>
              <a:t>Electrolyte Replacement</a:t>
            </a:r>
            <a:endParaRPr lang="en-US" dirty="0"/>
          </a:p>
          <a:p>
            <a:pPr algn="l" rtl="0"/>
            <a:r>
              <a:rPr lang="en-US" b="1" dirty="0"/>
              <a:t>Electrolyte derangements, specifically </a:t>
            </a:r>
            <a:r>
              <a:rPr lang="en-US" b="1" dirty="0" err="1"/>
              <a:t>hypocalcemia</a:t>
            </a:r>
            <a:r>
              <a:rPr lang="en-US" b="1" dirty="0"/>
              <a:t>, </a:t>
            </a:r>
            <a:r>
              <a:rPr lang="en-US" b="1" dirty="0" err="1"/>
              <a:t>hypokalemia</a:t>
            </a:r>
            <a:r>
              <a:rPr lang="en-US" b="1" dirty="0"/>
              <a:t>, and </a:t>
            </a:r>
            <a:r>
              <a:rPr lang="en-US" b="1" dirty="0" err="1"/>
              <a:t>hypomagnesemia</a:t>
            </a:r>
            <a:r>
              <a:rPr lang="en-US" b="1" dirty="0"/>
              <a:t>, </a:t>
            </a:r>
            <a:r>
              <a:rPr lang="en-US" dirty="0"/>
              <a:t>can become significant in postoperative patients. </a:t>
            </a:r>
            <a:r>
              <a:rPr lang="en-US" b="1" dirty="0"/>
              <a:t>Low serum ionized calcium (</a:t>
            </a:r>
            <a:r>
              <a:rPr lang="en-US" b="1" dirty="0" err="1"/>
              <a:t>iCa</a:t>
            </a:r>
            <a:r>
              <a:rPr lang="en-US" b="1" dirty="0"/>
              <a:t>) and magnesium (</a:t>
            </a:r>
            <a:r>
              <a:rPr lang="en-US" b="1" dirty="0" err="1"/>
              <a:t>iMg</a:t>
            </a:r>
            <a:r>
              <a:rPr lang="en-US" b="1" dirty="0"/>
              <a:t>) </a:t>
            </a:r>
            <a:r>
              <a:rPr lang="en-US" dirty="0"/>
              <a:t>concentrations are more prevalent in horses with </a:t>
            </a:r>
            <a:r>
              <a:rPr lang="en-US" b="1" dirty="0"/>
              <a:t>surgical GI disease</a:t>
            </a:r>
            <a:r>
              <a:rPr lang="en-US" dirty="0"/>
              <a:t>, particularly in those with small intestinal or large and small colon </a:t>
            </a:r>
            <a:r>
              <a:rPr lang="en-US" dirty="0" err="1"/>
              <a:t>nonstrangulating</a:t>
            </a:r>
            <a:r>
              <a:rPr lang="en-US" dirty="0"/>
              <a:t> infarction or </a:t>
            </a:r>
            <a:r>
              <a:rPr lang="en-US" dirty="0" smtClean="0"/>
              <a:t>strangulation</a:t>
            </a:r>
            <a:endParaRPr lang="en-US" dirty="0"/>
          </a:p>
          <a:p>
            <a:r>
              <a:rPr lang="ar-IQ" dirty="0" smtClean="0"/>
              <a:t>يمكن </a:t>
            </a:r>
            <a:r>
              <a:rPr lang="ar-IQ" dirty="0"/>
              <a:t>أن تصبح </a:t>
            </a:r>
            <a:r>
              <a:rPr lang="ar-IQ" dirty="0" err="1"/>
              <a:t>اختلالات</a:t>
            </a:r>
            <a:r>
              <a:rPr lang="ar-IQ" dirty="0"/>
              <a:t> </a:t>
            </a:r>
            <a:r>
              <a:rPr lang="ar-IQ" dirty="0" err="1"/>
              <a:t>الكهارل</a:t>
            </a:r>
            <a:r>
              <a:rPr lang="ar-IQ" dirty="0"/>
              <a:t> ، خاصة نقص كالسيوم الدم ونقص </a:t>
            </a:r>
            <a:r>
              <a:rPr lang="ar-IQ" dirty="0" err="1"/>
              <a:t>بوتاسيوم</a:t>
            </a:r>
            <a:r>
              <a:rPr lang="ar-IQ" dirty="0"/>
              <a:t> الدم ونقص </a:t>
            </a:r>
            <a:r>
              <a:rPr lang="ar-IQ" dirty="0" err="1"/>
              <a:t>مغنسيوم</a:t>
            </a:r>
            <a:r>
              <a:rPr lang="ar-IQ" dirty="0"/>
              <a:t> الدم ، مهمة في مرضى ما بعد الجراحة. تكون تركيزات الكالسيوم </a:t>
            </a:r>
            <a:r>
              <a:rPr lang="ar-IQ" dirty="0" err="1"/>
              <a:t>المتأين</a:t>
            </a:r>
            <a:r>
              <a:rPr lang="ar-IQ" dirty="0"/>
              <a:t> المنخفض في الدم (</a:t>
            </a:r>
            <a:r>
              <a:rPr lang="en-US" dirty="0" err="1"/>
              <a:t>iCa</a:t>
            </a:r>
            <a:r>
              <a:rPr lang="ar-IQ" dirty="0"/>
              <a:t>) </a:t>
            </a:r>
            <a:r>
              <a:rPr lang="ar-IQ" dirty="0" err="1"/>
              <a:t>والمغنيسيوم</a:t>
            </a:r>
            <a:r>
              <a:rPr lang="ar-IQ" dirty="0"/>
              <a:t> (</a:t>
            </a:r>
            <a:r>
              <a:rPr lang="en-US" dirty="0" err="1"/>
              <a:t>iMg</a:t>
            </a:r>
            <a:r>
              <a:rPr lang="ar-IQ" dirty="0"/>
              <a:t>) أكثر انتشارًا في الخيول المصابة بمرض الجهاز الهضمي الجراحي ، خاصةً في الخيول المصابة </a:t>
            </a:r>
            <a:r>
              <a:rPr lang="ar-IQ" dirty="0" err="1"/>
              <a:t>باحتشاء</a:t>
            </a:r>
            <a:r>
              <a:rPr lang="ar-IQ" dirty="0"/>
              <a:t> أو اختناق في الأمعاء الدقيقة أو كبيرة وصغيرة في القولون غير المختنق أو الخنق وفي الخيول المصابة بداء </a:t>
            </a:r>
            <a:r>
              <a:rPr lang="ar-IQ" dirty="0" err="1"/>
              <a:t>العلوص</a:t>
            </a:r>
            <a:r>
              <a:rPr lang="ar-IQ" dirty="0"/>
              <a:t> بعد الجراحة</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357982"/>
          </a:xfrm>
        </p:spPr>
        <p:txBody>
          <a:bodyPr>
            <a:normAutofit fontScale="77500" lnSpcReduction="20000"/>
          </a:bodyPr>
          <a:lstStyle/>
          <a:p>
            <a:pPr algn="l" rtl="0"/>
            <a:r>
              <a:rPr lang="en-US" b="1" dirty="0"/>
              <a:t>In horses, routine fluid replacement also includes </a:t>
            </a:r>
            <a:r>
              <a:rPr lang="en-US" b="1" i="1" dirty="0"/>
              <a:t>calcium, potassium, and magnesium supplementation, </a:t>
            </a:r>
            <a:r>
              <a:rPr lang="en-US" b="1" dirty="0"/>
              <a:t>particularly when</a:t>
            </a:r>
            <a:r>
              <a:rPr lang="en-US" b="1" i="1" dirty="0"/>
              <a:t> </a:t>
            </a:r>
            <a:r>
              <a:rPr lang="en-US" b="1" dirty="0"/>
              <a:t>there is no oral intake because of gastrointestinal disease.</a:t>
            </a:r>
            <a:r>
              <a:rPr lang="en-US" b="1" i="1" dirty="0"/>
              <a:t> </a:t>
            </a:r>
            <a:endParaRPr lang="en-US" b="1" i="1" dirty="0" smtClean="0"/>
          </a:p>
          <a:p>
            <a:pPr algn="l" rtl="0"/>
            <a:endParaRPr lang="en-US" b="1" i="1" dirty="0"/>
          </a:p>
          <a:p>
            <a:pPr algn="l" rtl="0"/>
            <a:r>
              <a:rPr lang="en-US" dirty="0" smtClean="0"/>
              <a:t>Low </a:t>
            </a:r>
            <a:r>
              <a:rPr lang="en-US" dirty="0"/>
              <a:t>concentrations of serum ionized calcium (</a:t>
            </a:r>
            <a:r>
              <a:rPr lang="en-US" dirty="0" err="1"/>
              <a:t>iCa</a:t>
            </a:r>
            <a:r>
              <a:rPr lang="en-US" dirty="0"/>
              <a:t>) and</a:t>
            </a:r>
            <a:r>
              <a:rPr lang="en-US" i="1" dirty="0"/>
              <a:t> </a:t>
            </a:r>
            <a:r>
              <a:rPr lang="en-US" dirty="0"/>
              <a:t>magnesium (</a:t>
            </a:r>
            <a:r>
              <a:rPr lang="en-US" dirty="0" err="1"/>
              <a:t>iMg</a:t>
            </a:r>
            <a:r>
              <a:rPr lang="en-US" dirty="0"/>
              <a:t>) are more prevalent in horses with surgical</a:t>
            </a:r>
            <a:r>
              <a:rPr lang="en-US" i="1" dirty="0"/>
              <a:t> </a:t>
            </a:r>
            <a:r>
              <a:rPr lang="en-US" dirty="0"/>
              <a:t>gastrointestinal disease, particularly in those with small intestinal or large and small colon </a:t>
            </a:r>
            <a:r>
              <a:rPr lang="en-US" dirty="0" err="1"/>
              <a:t>nonstrangulating</a:t>
            </a:r>
            <a:r>
              <a:rPr lang="en-US" dirty="0"/>
              <a:t> infarction</a:t>
            </a:r>
            <a:r>
              <a:rPr lang="en-US" i="1" dirty="0"/>
              <a:t> </a:t>
            </a:r>
            <a:r>
              <a:rPr lang="en-US" dirty="0"/>
              <a:t>or strangulation and in horses with postoperative</a:t>
            </a:r>
            <a:r>
              <a:rPr lang="en-US" i="1" dirty="0"/>
              <a:t> </a:t>
            </a:r>
            <a:r>
              <a:rPr lang="en-US" dirty="0" err="1"/>
              <a:t>ileus</a:t>
            </a:r>
            <a:r>
              <a:rPr lang="en-US" dirty="0"/>
              <a:t>.</a:t>
            </a:r>
          </a:p>
          <a:p>
            <a:r>
              <a:rPr lang="ar-IQ" dirty="0"/>
              <a:t> </a:t>
            </a:r>
            <a:endParaRPr lang="en-US" dirty="0"/>
          </a:p>
          <a:p>
            <a:r>
              <a:rPr lang="ar-IQ" dirty="0"/>
              <a:t>في الخيول ، يشمل استبدال السوائل الروتيني أيضًا مكملات الكالسيوم </a:t>
            </a:r>
            <a:r>
              <a:rPr lang="ar-IQ" dirty="0" err="1"/>
              <a:t>والبوتاسيوم</a:t>
            </a:r>
            <a:r>
              <a:rPr lang="ar-IQ" dirty="0"/>
              <a:t> </a:t>
            </a:r>
            <a:r>
              <a:rPr lang="ar-IQ" dirty="0" err="1"/>
              <a:t>والمغنيسيوم</a:t>
            </a:r>
            <a:r>
              <a:rPr lang="ar-IQ" dirty="0"/>
              <a:t> ، خاصةً عندما لا يكون هناك تناول عن طريق الفم بسبب أمراض الجهاز الهضمي. تكون التركيزات المنخفضة من الكالسيوم </a:t>
            </a:r>
            <a:r>
              <a:rPr lang="ar-IQ" dirty="0" err="1"/>
              <a:t>المتأين</a:t>
            </a:r>
            <a:r>
              <a:rPr lang="ar-IQ" dirty="0"/>
              <a:t> في الدم (</a:t>
            </a:r>
            <a:r>
              <a:rPr lang="en-US" dirty="0" err="1"/>
              <a:t>iCa</a:t>
            </a:r>
            <a:r>
              <a:rPr lang="ar-IQ" dirty="0"/>
              <a:t>) </a:t>
            </a:r>
            <a:r>
              <a:rPr lang="ar-IQ" dirty="0" err="1"/>
              <a:t>والمغنيسيوم</a:t>
            </a:r>
            <a:r>
              <a:rPr lang="ar-IQ" dirty="0"/>
              <a:t> (</a:t>
            </a:r>
            <a:r>
              <a:rPr lang="en-US" dirty="0" err="1"/>
              <a:t>iMg</a:t>
            </a:r>
            <a:r>
              <a:rPr lang="ar-IQ" dirty="0"/>
              <a:t>) أكثر انتشارًا في الخيول المصابة بمرض جراحي في الجهاز الهضمي ، خاصةً في الخيول المصابة </a:t>
            </a:r>
            <a:r>
              <a:rPr lang="ar-IQ" dirty="0" err="1"/>
              <a:t>باحتشاء</a:t>
            </a:r>
            <a:r>
              <a:rPr lang="ar-IQ" dirty="0"/>
              <a:t> أو اختناق في الأمعاء الدقيقة أو الكبيرة والقولون الصغير غير الخانق أو في الخيول المصابة </a:t>
            </a:r>
            <a:r>
              <a:rPr lang="ar-IQ" dirty="0" err="1"/>
              <a:t>بالعلوص</a:t>
            </a:r>
            <a:r>
              <a:rPr lang="ar-IQ" dirty="0"/>
              <a:t> بعد الجراحة.</a:t>
            </a:r>
            <a:endParaRPr lang="en-US" dirty="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14290"/>
            <a:ext cx="9144000" cy="6643710"/>
          </a:xfrm>
        </p:spPr>
        <p:txBody>
          <a:bodyPr>
            <a:normAutofit fontScale="85000" lnSpcReduction="20000"/>
          </a:bodyPr>
          <a:lstStyle/>
          <a:p>
            <a:pPr algn="l" rtl="0"/>
            <a:r>
              <a:rPr lang="en-US" b="1" dirty="0" err="1"/>
              <a:t>Cecal</a:t>
            </a:r>
            <a:r>
              <a:rPr lang="en-US" b="1" dirty="0"/>
              <a:t> Infarction</a:t>
            </a:r>
            <a:endParaRPr lang="en-US" dirty="0"/>
          </a:p>
          <a:p>
            <a:pPr algn="l" rtl="0"/>
            <a:r>
              <a:rPr lang="en-US" dirty="0" err="1"/>
              <a:t>Cecal</a:t>
            </a:r>
            <a:r>
              <a:rPr lang="en-US" dirty="0"/>
              <a:t> infarction has been reported to occur in 10 of 96 </a:t>
            </a:r>
            <a:r>
              <a:rPr lang="en-US" b="1" dirty="0"/>
              <a:t>(11%) </a:t>
            </a:r>
            <a:r>
              <a:rPr lang="en-US" dirty="0"/>
              <a:t>horses with </a:t>
            </a:r>
            <a:r>
              <a:rPr lang="en-US" dirty="0" err="1"/>
              <a:t>cecal</a:t>
            </a:r>
            <a:r>
              <a:rPr lang="en-US" dirty="0"/>
              <a:t> disease. </a:t>
            </a:r>
            <a:r>
              <a:rPr lang="en-US" b="1" dirty="0" err="1"/>
              <a:t>Verminous</a:t>
            </a:r>
            <a:r>
              <a:rPr lang="en-US" b="1" dirty="0"/>
              <a:t> </a:t>
            </a:r>
            <a:r>
              <a:rPr lang="en-US" b="1" dirty="0" err="1"/>
              <a:t>arteritis</a:t>
            </a:r>
            <a:r>
              <a:rPr lang="en-US" b="1" dirty="0"/>
              <a:t> from </a:t>
            </a:r>
            <a:r>
              <a:rPr lang="en-US" b="1" i="1" dirty="0" err="1"/>
              <a:t>Strongylus</a:t>
            </a:r>
            <a:r>
              <a:rPr lang="en-US" b="1" i="1" dirty="0"/>
              <a:t> </a:t>
            </a:r>
            <a:r>
              <a:rPr lang="en-US" b="1" i="1" dirty="0" err="1"/>
              <a:t>vulgaris</a:t>
            </a:r>
            <a:r>
              <a:rPr lang="en-US" b="1" i="1" dirty="0"/>
              <a:t> </a:t>
            </a:r>
            <a:r>
              <a:rPr lang="en-US" b="1" dirty="0"/>
              <a:t>infestation and multifocal infarction from larval </a:t>
            </a:r>
            <a:r>
              <a:rPr lang="en-US" b="1" dirty="0" err="1"/>
              <a:t>cyathostomes</a:t>
            </a:r>
            <a:r>
              <a:rPr lang="en-US" b="1" dirty="0"/>
              <a:t> </a:t>
            </a:r>
            <a:r>
              <a:rPr lang="en-US" dirty="0"/>
              <a:t>are two proposed etiologies</a:t>
            </a:r>
            <a:r>
              <a:rPr lang="en-US" dirty="0" smtClean="0"/>
              <a:t>. </a:t>
            </a:r>
            <a:r>
              <a:rPr lang="en-US" dirty="0"/>
              <a:t>Mild abdominal pain increasing in severity over 24 hours is the most common clinical sign. </a:t>
            </a:r>
            <a:endParaRPr lang="en-US" dirty="0" smtClean="0"/>
          </a:p>
          <a:p>
            <a:pPr algn="l" rtl="0"/>
            <a:r>
              <a:rPr lang="en-US" dirty="0" smtClean="0"/>
              <a:t> </a:t>
            </a:r>
            <a:r>
              <a:rPr lang="en-US" dirty="0"/>
              <a:t>Rectal palpation may reveal a hard mass in the area where the </a:t>
            </a:r>
            <a:r>
              <a:rPr lang="en-US" dirty="0" err="1"/>
              <a:t>cecum</a:t>
            </a:r>
            <a:r>
              <a:rPr lang="en-US" dirty="0"/>
              <a:t> is located in approximately one third of the cases</a:t>
            </a:r>
            <a:r>
              <a:rPr lang="en-US" dirty="0" smtClean="0"/>
              <a:t>. Surgical </a:t>
            </a:r>
            <a:r>
              <a:rPr lang="en-US" dirty="0"/>
              <a:t>intervention is based on persistent abdominal pain and peritoneal fluid abnormalities, with the diagnosis of </a:t>
            </a:r>
            <a:r>
              <a:rPr lang="en-US" dirty="0" err="1"/>
              <a:t>cecal</a:t>
            </a:r>
            <a:r>
              <a:rPr lang="en-US" dirty="0"/>
              <a:t> infarction made at surgery. </a:t>
            </a:r>
            <a:r>
              <a:rPr lang="en-US" b="1" dirty="0"/>
              <a:t>Subtotal </a:t>
            </a:r>
            <a:r>
              <a:rPr lang="en-US" b="1" dirty="0" err="1"/>
              <a:t>typhlectomy</a:t>
            </a:r>
            <a:r>
              <a:rPr lang="en-US" b="1" dirty="0"/>
              <a:t> </a:t>
            </a:r>
            <a:r>
              <a:rPr lang="en-US" dirty="0"/>
              <a:t>is the recommended treatment</a:t>
            </a:r>
            <a:r>
              <a:rPr lang="en-US" dirty="0" smtClean="0"/>
              <a:t>.</a:t>
            </a:r>
          </a:p>
          <a:p>
            <a:pPr algn="l" rtl="0">
              <a:buNone/>
            </a:pPr>
            <a:endParaRPr lang="en-US" dirty="0" smtClean="0"/>
          </a:p>
          <a:p>
            <a:pPr algn="r"/>
            <a:r>
              <a:rPr lang="ar-IQ" dirty="0" smtClean="0"/>
              <a:t>قد يكشف ملامسة المستقيم عن وجود كتلة صلبة في المنطقة التي يوجد </a:t>
            </a:r>
            <a:r>
              <a:rPr lang="ar-IQ" dirty="0" err="1" smtClean="0"/>
              <a:t>بها</a:t>
            </a:r>
            <a:r>
              <a:rPr lang="ar-IQ" dirty="0" smtClean="0"/>
              <a:t> الأعور في ثلث الحالات تقريبًا. يعتمد التدخل الجراحي على آلام البطن المستمرة وتشوهات السائل </a:t>
            </a:r>
            <a:r>
              <a:rPr lang="ar-IQ" dirty="0" err="1" smtClean="0"/>
              <a:t>البريتوني</a:t>
            </a:r>
            <a:r>
              <a:rPr lang="ar-IQ" dirty="0" smtClean="0"/>
              <a:t> ، مع تشخيص </a:t>
            </a:r>
            <a:r>
              <a:rPr lang="ar-IQ" dirty="0" err="1" smtClean="0"/>
              <a:t>احتشاء</a:t>
            </a:r>
            <a:r>
              <a:rPr lang="ar-IQ" dirty="0" smtClean="0"/>
              <a:t> الأعور في الجراحة. العلاج الموصي </a:t>
            </a:r>
            <a:r>
              <a:rPr lang="ar-IQ" dirty="0" err="1" smtClean="0"/>
              <a:t>به</a:t>
            </a:r>
            <a:r>
              <a:rPr lang="ar-IQ" dirty="0" smtClean="0"/>
              <a:t> هو استئصال </a:t>
            </a:r>
            <a:r>
              <a:rPr lang="ar-IQ" dirty="0" err="1" smtClean="0"/>
              <a:t>التيفلوكسي</a:t>
            </a:r>
            <a:r>
              <a:rPr lang="ar-IQ" dirty="0" smtClean="0"/>
              <a:t> الجزئي.</a:t>
            </a:r>
            <a:endParaRPr lang="en-US" dirty="0"/>
          </a:p>
          <a:p>
            <a:pPr algn="l" rtl="0"/>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Clinical viability of intestinal</a:t>
            </a:r>
            <a:endParaRPr lang="ar-IQ" dirty="0"/>
          </a:p>
        </p:txBody>
      </p:sp>
      <p:sp>
        <p:nvSpPr>
          <p:cNvPr id="3" name="عنصر نائب للمحتوى 2"/>
          <p:cNvSpPr>
            <a:spLocks noGrp="1"/>
          </p:cNvSpPr>
          <p:nvPr>
            <p:ph idx="1"/>
          </p:nvPr>
        </p:nvSpPr>
        <p:spPr/>
        <p:txBody>
          <a:bodyPr>
            <a:normAutofit lnSpcReduction="10000"/>
          </a:bodyPr>
          <a:lstStyle/>
          <a:p>
            <a:pPr algn="l" rtl="0"/>
            <a:r>
              <a:rPr lang="en-US" dirty="0"/>
              <a:t>The viability of intestinal tissue is most commonly assessed by clinical </a:t>
            </a:r>
            <a:r>
              <a:rPr lang="en-US" dirty="0" err="1" smtClean="0"/>
              <a:t>observation;.observing</a:t>
            </a:r>
            <a:r>
              <a:rPr lang="en-US" dirty="0" smtClean="0"/>
              <a:t> </a:t>
            </a:r>
            <a:r>
              <a:rPr lang="en-US" dirty="0"/>
              <a:t>the color of the </a:t>
            </a:r>
            <a:r>
              <a:rPr lang="en-US" dirty="0" err="1"/>
              <a:t>serosa</a:t>
            </a:r>
            <a:r>
              <a:rPr lang="en-US" dirty="0"/>
              <a:t> and assessing the color of the mucosa, which may in some instances be observed prior to </a:t>
            </a:r>
            <a:r>
              <a:rPr lang="en-US" dirty="0" smtClean="0"/>
              <a:t>resection.</a:t>
            </a:r>
          </a:p>
          <a:p>
            <a:pPr algn="l" rtl="0"/>
            <a:r>
              <a:rPr lang="en-US" dirty="0" smtClean="0"/>
              <a:t>Clinical assessment </a:t>
            </a:r>
            <a:r>
              <a:rPr lang="en-US" dirty="0"/>
              <a:t>of viability was based on color, wall thickness, peristalsis, and palpable mesenteric arterial pulsation,</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Intestinal obstruction </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r>
              <a:rPr lang="en-US" dirty="0"/>
              <a:t>Intestinal injury, although typically associated with ischemic lesions, occurs during any obstructive intestinal disease to varying degrees depending on the type of obstruction and the extent of vascular compromise. </a:t>
            </a:r>
            <a:endParaRPr lang="en-US" dirty="0" smtClean="0"/>
          </a:p>
          <a:p>
            <a:pPr algn="l" rtl="0"/>
            <a:endParaRPr lang="en-US" dirty="0"/>
          </a:p>
          <a:p>
            <a:pPr algn="l" rtl="0"/>
            <a:r>
              <a:rPr lang="en-US" dirty="0" smtClean="0"/>
              <a:t>In </a:t>
            </a:r>
            <a:r>
              <a:rPr lang="en-US" dirty="0"/>
              <a:t>addition, in some instances, the intestinal lumen is patent, but there is vascular compromise—for example, in </a:t>
            </a:r>
            <a:r>
              <a:rPr lang="en-US" dirty="0" err="1"/>
              <a:t>nonstrangulating</a:t>
            </a:r>
            <a:r>
              <a:rPr lang="en-US" dirty="0"/>
              <a:t> infarctions.</a:t>
            </a:r>
          </a:p>
          <a:p>
            <a:pPr algn="l" rtl="0"/>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406" y="214290"/>
            <a:ext cx="8929718" cy="6572296"/>
          </a:xfrm>
        </p:spPr>
        <p:txBody>
          <a:bodyPr>
            <a:normAutofit fontScale="77500" lnSpcReduction="20000"/>
          </a:bodyPr>
          <a:lstStyle/>
          <a:p>
            <a:pPr algn="l" rtl="0">
              <a:buNone/>
            </a:pPr>
            <a:r>
              <a:rPr lang="en-US" b="1" dirty="0"/>
              <a:t>TYPES OF OBSTRUCTION</a:t>
            </a:r>
            <a:endParaRPr lang="en-US" dirty="0"/>
          </a:p>
          <a:p>
            <a:pPr algn="l" rtl="0">
              <a:buNone/>
            </a:pPr>
            <a:r>
              <a:rPr lang="en-US" b="1" dirty="0"/>
              <a:t>Simple </a:t>
            </a:r>
            <a:r>
              <a:rPr lang="en-US" b="1" dirty="0" smtClean="0"/>
              <a:t>Obstruction:</a:t>
            </a:r>
            <a:endParaRPr lang="en-US" dirty="0"/>
          </a:p>
          <a:p>
            <a:pPr algn="just" rtl="0"/>
            <a:r>
              <a:rPr lang="en-US" dirty="0"/>
              <a:t>Although simple obstruction, most commonly caused by an </a:t>
            </a:r>
            <a:r>
              <a:rPr lang="en-US" b="1" dirty="0" err="1"/>
              <a:t>intraluminal</a:t>
            </a:r>
            <a:r>
              <a:rPr lang="en-US" b="1" dirty="0"/>
              <a:t> </a:t>
            </a:r>
            <a:r>
              <a:rPr lang="en-US" b="1" dirty="0" smtClean="0"/>
              <a:t>impaction, as </a:t>
            </a:r>
            <a:r>
              <a:rPr lang="en-US" b="1" dirty="0"/>
              <a:t>distention progresses, </a:t>
            </a:r>
            <a:r>
              <a:rPr lang="en-US" dirty="0"/>
              <a:t>mucosal lesions similar to those encountered during ischemic injury occur</a:t>
            </a:r>
            <a:r>
              <a:rPr lang="en-US" dirty="0" smtClean="0"/>
              <a:t>.</a:t>
            </a:r>
            <a:endParaRPr lang="en-US" i="1" dirty="0"/>
          </a:p>
          <a:p>
            <a:pPr algn="just" rtl="0"/>
            <a:r>
              <a:rPr lang="ar-IQ" i="1" dirty="0" smtClean="0"/>
              <a:t>تعريف</a:t>
            </a:r>
            <a:r>
              <a:rPr lang="en-US" i="1" dirty="0" smtClean="0"/>
              <a:t>, </a:t>
            </a:r>
            <a:r>
              <a:rPr lang="en-US" i="1" dirty="0"/>
              <a:t>there are critical </a:t>
            </a:r>
            <a:r>
              <a:rPr lang="en-US" i="1" dirty="0" err="1"/>
              <a:t>intraluminal</a:t>
            </a:r>
            <a:r>
              <a:rPr lang="en-US" i="1" dirty="0"/>
              <a:t> pressure levels beyond which intramural vascular compression takes place, reducing tissue perfusion.</a:t>
            </a:r>
          </a:p>
          <a:p>
            <a:pPr algn="l" rtl="0">
              <a:buNone/>
            </a:pPr>
            <a:endParaRPr lang="en-US" dirty="0" smtClean="0"/>
          </a:p>
          <a:p>
            <a:pPr algn="l" rtl="0"/>
            <a:r>
              <a:rPr lang="en-US" dirty="0" smtClean="0"/>
              <a:t>Furthermore</a:t>
            </a:r>
            <a:r>
              <a:rPr lang="en-US" dirty="0"/>
              <a:t>, direct compression of the intestinal wall by obstructive masses may lead to a lesion that has the appearance of an infarction as a result of occlusion of the local arterial supply</a:t>
            </a:r>
            <a:r>
              <a:rPr lang="en-US" dirty="0" smtClean="0"/>
              <a:t>.</a:t>
            </a:r>
          </a:p>
          <a:p>
            <a:pPr algn="l" rtl="0">
              <a:buNone/>
            </a:pPr>
            <a:endParaRPr lang="en-US" dirty="0" smtClean="0"/>
          </a:p>
          <a:p>
            <a:pPr algn="l" rtl="0"/>
            <a:r>
              <a:rPr lang="en-US" dirty="0" smtClean="0"/>
              <a:t>Causes of these </a:t>
            </a:r>
            <a:r>
              <a:rPr lang="en-US" b="1" dirty="0" smtClean="0"/>
              <a:t>compressive lesions  are a hard masses </a:t>
            </a:r>
            <a:r>
              <a:rPr lang="en-US" dirty="0" smtClean="0"/>
              <a:t>such as </a:t>
            </a:r>
            <a:r>
              <a:rPr lang="en-US" i="1" dirty="0" err="1" smtClean="0"/>
              <a:t>enteroliths</a:t>
            </a:r>
            <a:r>
              <a:rPr lang="en-US" i="1" dirty="0" smtClean="0"/>
              <a:t> or </a:t>
            </a:r>
            <a:r>
              <a:rPr lang="en-US" i="1" dirty="0" err="1" smtClean="0"/>
              <a:t>fecaliths</a:t>
            </a:r>
            <a:r>
              <a:rPr lang="en-US" dirty="0" smtClean="0"/>
              <a:t>, which, if not recognized during early lesion formation, may result in intestinal rupture.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4329114" cy="582594"/>
          </a:xfrm>
        </p:spPr>
        <p:txBody>
          <a:bodyPr>
            <a:normAutofit/>
          </a:bodyPr>
          <a:lstStyle/>
          <a:p>
            <a:pPr algn="l" rtl="0"/>
            <a:r>
              <a:rPr lang="en-US" sz="2400" b="1" dirty="0" smtClean="0"/>
              <a:t>2.</a:t>
            </a:r>
            <a:r>
              <a:rPr lang="en-US" sz="2400" b="1" dirty="0" smtClean="0"/>
              <a:t>Strangulating Obstruction</a:t>
            </a:r>
            <a:endParaRPr lang="ar-IQ" sz="2400" dirty="0"/>
          </a:p>
        </p:txBody>
      </p:sp>
      <p:sp>
        <p:nvSpPr>
          <p:cNvPr id="3" name="عنصر نائب للمحتوى 2"/>
          <p:cNvSpPr>
            <a:spLocks noGrp="1"/>
          </p:cNvSpPr>
          <p:nvPr>
            <p:ph idx="1"/>
          </p:nvPr>
        </p:nvSpPr>
        <p:spPr>
          <a:xfrm>
            <a:off x="457200" y="928670"/>
            <a:ext cx="8229600" cy="5715040"/>
          </a:xfrm>
        </p:spPr>
        <p:txBody>
          <a:bodyPr>
            <a:normAutofit fontScale="70000" lnSpcReduction="20000"/>
          </a:bodyPr>
          <a:lstStyle/>
          <a:p>
            <a:pPr algn="l" rtl="0">
              <a:buNone/>
            </a:pPr>
            <a:r>
              <a:rPr lang="ar-IQ" dirty="0" smtClean="0"/>
              <a:t>تعريف</a:t>
            </a:r>
            <a:r>
              <a:rPr lang="en-US" dirty="0" smtClean="0"/>
              <a:t>Strangulating </a:t>
            </a:r>
            <a:r>
              <a:rPr lang="en-US" dirty="0"/>
              <a:t>obstruction results from simultaneous occlusion of the intestinal lumen and its blood supply. </a:t>
            </a:r>
          </a:p>
          <a:p>
            <a:r>
              <a:rPr lang="ar-IQ" dirty="0"/>
              <a:t>ينتج الانسداد الخانق عن الانسداد المتزامن في تجويف الأمعاء وإمداد الدم </a:t>
            </a:r>
            <a:r>
              <a:rPr lang="ar-IQ" dirty="0" err="1"/>
              <a:t>بها</a:t>
            </a:r>
            <a:r>
              <a:rPr lang="ar-IQ" dirty="0"/>
              <a:t>.</a:t>
            </a:r>
            <a:endParaRPr lang="en-US" dirty="0"/>
          </a:p>
          <a:p>
            <a:pPr rtl="0">
              <a:buNone/>
            </a:pPr>
            <a:r>
              <a:rPr lang="en-US" dirty="0"/>
              <a:t> </a:t>
            </a:r>
          </a:p>
          <a:p>
            <a:pPr algn="l" rtl="0"/>
            <a:r>
              <a:rPr lang="en-US" dirty="0"/>
              <a:t>The clearest</a:t>
            </a:r>
            <a:r>
              <a:rPr lang="en-US" b="1" dirty="0"/>
              <a:t> examples </a:t>
            </a:r>
            <a:r>
              <a:rPr lang="en-US" dirty="0"/>
              <a:t>of such lesions include large colon </a:t>
            </a:r>
            <a:r>
              <a:rPr lang="en-US" dirty="0" err="1"/>
              <a:t>volvulus</a:t>
            </a:r>
            <a:r>
              <a:rPr lang="en-US" dirty="0"/>
              <a:t>, and strangulation of the small intestine within an internal hernia or via an abnormal band of tissue such as the stalk of a </a:t>
            </a:r>
            <a:r>
              <a:rPr lang="en-US" dirty="0" err="1"/>
              <a:t>pedunculated</a:t>
            </a:r>
            <a:r>
              <a:rPr lang="en-US" dirty="0"/>
              <a:t> </a:t>
            </a:r>
            <a:r>
              <a:rPr lang="en-US" dirty="0" err="1"/>
              <a:t>lipoma</a:t>
            </a:r>
            <a:r>
              <a:rPr lang="en-US" dirty="0"/>
              <a:t>. </a:t>
            </a:r>
          </a:p>
          <a:p>
            <a:r>
              <a:rPr lang="ar-SA" dirty="0"/>
              <a:t>تشمل أوضح الأمثلة على هذه الآفات </a:t>
            </a:r>
            <a:r>
              <a:rPr lang="ar-SA" dirty="0" err="1"/>
              <a:t>الانفتال</a:t>
            </a:r>
            <a:r>
              <a:rPr lang="ar-SA" dirty="0"/>
              <a:t> الكبير للقولون وخنق الأمعاء الدقيقة داخل فتق داخلي أو عبر عصابة غير طبيعية من الأنسجة مثل ساق الورم </a:t>
            </a:r>
            <a:r>
              <a:rPr lang="ar-SA" dirty="0" err="1"/>
              <a:t>الشحمي</a:t>
            </a:r>
            <a:r>
              <a:rPr lang="ar-SA" dirty="0"/>
              <a:t> </a:t>
            </a:r>
            <a:r>
              <a:rPr lang="ar-SA" dirty="0" err="1"/>
              <a:t>المعنوق</a:t>
            </a:r>
            <a:r>
              <a:rPr lang="en-US" dirty="0"/>
              <a:t>.</a:t>
            </a:r>
          </a:p>
          <a:p>
            <a:pPr algn="l" rtl="0"/>
            <a:r>
              <a:rPr lang="en-US" dirty="0"/>
              <a:t>The degree of injury attributable to occlusion of the blood supply depends on the nature of vascular occlusion. In most instances, the </a:t>
            </a:r>
            <a:r>
              <a:rPr lang="en-US" b="1" dirty="0"/>
              <a:t>veins are occluded earlier </a:t>
            </a:r>
            <a:r>
              <a:rPr lang="en-US" dirty="0"/>
              <a:t>in the course of strangulating obstruction than the arteries </a:t>
            </a:r>
            <a:r>
              <a:rPr lang="en-US" b="1" dirty="0"/>
              <a:t>because of their thinner and more compliant walls. </a:t>
            </a:r>
          </a:p>
          <a:p>
            <a:r>
              <a:rPr lang="ar-IQ" dirty="0"/>
              <a:t>تعتمد درجة الإصابة التي تُعزى إلى انسداد إمداد الدم على طبيعة انسداد الأوعية الدموية. في معظم الحالات ، يتم انسداد الأوردة في وقت مبكر أثناء الانسداد الخانق عن الشرايين بسبب جدرانها الأرق والأكثر توافقًا.</a:t>
            </a:r>
            <a:endParaRPr lang="en-US" dirty="0"/>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2918" y="785794"/>
            <a:ext cx="8686800" cy="6072206"/>
          </a:xfrm>
        </p:spPr>
        <p:txBody>
          <a:bodyPr>
            <a:normAutofit fontScale="77500" lnSpcReduction="20000"/>
          </a:bodyPr>
          <a:lstStyle/>
          <a:p>
            <a:pPr algn="just" rtl="0"/>
            <a:r>
              <a:rPr lang="en-US" dirty="0"/>
              <a:t>This results in a disparity </a:t>
            </a:r>
            <a:r>
              <a:rPr lang="ar-IQ" dirty="0" smtClean="0"/>
              <a:t>تفاوت</a:t>
            </a:r>
            <a:r>
              <a:rPr lang="en-US" dirty="0" smtClean="0"/>
              <a:t>in </a:t>
            </a:r>
            <a:r>
              <a:rPr lang="en-US" dirty="0"/>
              <a:t>blood flow during the early phases of strangulating obstruction, with continued pumping of arterial blood into the intestinal wall, which, in the absence of patent outflow, causes a hemorrhagic lesion termed </a:t>
            </a:r>
            <a:r>
              <a:rPr lang="en-US" b="1" i="1" dirty="0"/>
              <a:t>hemorrhagic strangulating obstruction</a:t>
            </a:r>
            <a:r>
              <a:rPr lang="en-US" dirty="0"/>
              <a:t>.</a:t>
            </a:r>
          </a:p>
          <a:p>
            <a:r>
              <a:rPr lang="ar-SA" dirty="0"/>
              <a:t>ينتج عن هذا تفاوت في تدفق الدم خلال المراحل المبكرة من الانسداد الخانق ، مع استمرار ضخ الدم الشرياني في جدار الأمعاء ، والذي يؤدي ، في حالة عدم وجود جريان طبيعي ، إلى حدوث آفة </a:t>
            </a:r>
            <a:r>
              <a:rPr lang="ar-SA" dirty="0" err="1"/>
              <a:t>نزفية</a:t>
            </a:r>
            <a:r>
              <a:rPr lang="ar-SA" dirty="0"/>
              <a:t> تسمى انسداد خانق نزفي.</a:t>
            </a:r>
            <a:endParaRPr lang="en-US" dirty="0"/>
          </a:p>
          <a:p>
            <a:pPr algn="just" rtl="0"/>
            <a:endParaRPr lang="en-US" dirty="0" smtClean="0"/>
          </a:p>
          <a:p>
            <a:pPr algn="just" rtl="0"/>
            <a:r>
              <a:rPr lang="en-US" dirty="0" smtClean="0"/>
              <a:t>the </a:t>
            </a:r>
            <a:r>
              <a:rPr lang="en-US" dirty="0"/>
              <a:t>strangulation may exert sufficient pressure on the veins and arterial supply that both are occluded </a:t>
            </a:r>
            <a:r>
              <a:rPr lang="en-US" dirty="0" smtClean="0"/>
              <a:t>at same time, </a:t>
            </a:r>
            <a:r>
              <a:rPr lang="en-US" dirty="0"/>
              <a:t>resulting in so-called </a:t>
            </a:r>
            <a:r>
              <a:rPr lang="en-US" b="1" i="1" dirty="0"/>
              <a:t>ischemic strangulating obstruction</a:t>
            </a:r>
            <a:r>
              <a:rPr lang="en-US" dirty="0"/>
              <a:t>. This results in rapid degeneration of the mucosa. </a:t>
            </a:r>
          </a:p>
          <a:p>
            <a:r>
              <a:rPr lang="ar-IQ" dirty="0"/>
              <a:t>هذا لا يؤدي فقط إلى إصابة نقص تروية ولكن أيضًا احتقان هائل في الأنسجة. بدلاً من ذلك ، قد يمارس الخنق ضغطًا كافيًا على الأوردة وإمداد الشرايين اللذين يتم انسدادهما في وقت واحد ، مما يؤدي إلى ما يسمى انسداد الخنق </a:t>
            </a:r>
            <a:r>
              <a:rPr lang="ar-IQ" dirty="0" err="1"/>
              <a:t>الإقفاري</a:t>
            </a:r>
            <a:r>
              <a:rPr lang="ar-IQ" dirty="0"/>
              <a:t>. هذا يؤدي إلى تنكس سريع في الغشاء المخاطي.</a:t>
            </a:r>
            <a:endParaRPr lang="en-US" dirty="0"/>
          </a:p>
          <a:p>
            <a:pPr algn="l" rtl="0"/>
            <a:endParaRPr lang="ar-IQ" dirty="0"/>
          </a:p>
        </p:txBody>
      </p:sp>
      <p:sp>
        <p:nvSpPr>
          <p:cNvPr id="4" name="عنوان 1"/>
          <p:cNvSpPr>
            <a:spLocks noGrp="1"/>
          </p:cNvSpPr>
          <p:nvPr>
            <p:ph type="title"/>
          </p:nvPr>
        </p:nvSpPr>
        <p:spPr>
          <a:xfrm>
            <a:off x="457200" y="274638"/>
            <a:ext cx="4329114" cy="582594"/>
          </a:xfrm>
        </p:spPr>
        <p:txBody>
          <a:bodyPr>
            <a:normAutofit/>
          </a:bodyPr>
          <a:lstStyle/>
          <a:p>
            <a:pPr algn="l" rtl="0"/>
            <a:r>
              <a:rPr lang="en-US" sz="2400" b="1" dirty="0" smtClean="0"/>
              <a:t>2.</a:t>
            </a:r>
            <a:r>
              <a:rPr lang="en-US" sz="2400" b="1" dirty="0" smtClean="0"/>
              <a:t>Strangulating Obstruction</a:t>
            </a:r>
            <a:endParaRPr lang="ar-IQ"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14356"/>
            <a:ext cx="8686800" cy="5857916"/>
          </a:xfrm>
        </p:spPr>
        <p:txBody>
          <a:bodyPr>
            <a:normAutofit fontScale="92500" lnSpcReduction="20000"/>
          </a:bodyPr>
          <a:lstStyle/>
          <a:p>
            <a:pPr algn="just" rtl="0"/>
            <a:r>
              <a:rPr lang="en-US" dirty="0"/>
              <a:t>Clinically, </a:t>
            </a:r>
            <a:r>
              <a:rPr lang="en-US" b="1" dirty="0"/>
              <a:t>hemorrhagic or ischemic strangulating obstruction </a:t>
            </a:r>
            <a:r>
              <a:rPr lang="en-US" dirty="0"/>
              <a:t>may be noted in horses with </a:t>
            </a:r>
            <a:r>
              <a:rPr lang="en-US" b="1" dirty="0"/>
              <a:t>large colon </a:t>
            </a:r>
            <a:r>
              <a:rPr lang="en-US" b="1" dirty="0" err="1"/>
              <a:t>volvulus</a:t>
            </a:r>
            <a:r>
              <a:rPr lang="en-US" dirty="0"/>
              <a:t>. In horses with a </a:t>
            </a:r>
            <a:r>
              <a:rPr lang="en-US" b="1" dirty="0"/>
              <a:t>360-degree large colon </a:t>
            </a:r>
            <a:r>
              <a:rPr lang="en-US" b="1" dirty="0" err="1"/>
              <a:t>volvulus</a:t>
            </a:r>
            <a:r>
              <a:rPr lang="en-US" b="1" dirty="0"/>
              <a:t>, hemorrhagic </a:t>
            </a:r>
            <a:r>
              <a:rPr lang="en-US" dirty="0"/>
              <a:t>strangulating obstruction is most frequently </a:t>
            </a:r>
            <a:r>
              <a:rPr lang="en-US" dirty="0" smtClean="0"/>
              <a:t>noted</a:t>
            </a:r>
          </a:p>
          <a:p>
            <a:pPr algn="just"/>
            <a:r>
              <a:rPr lang="ar-SA" dirty="0" err="1" smtClean="0"/>
              <a:t>سريريًا</a:t>
            </a:r>
            <a:r>
              <a:rPr lang="ar-SA" dirty="0" smtClean="0"/>
              <a:t> ، يمكن ملاحظة انسداد الخنق </a:t>
            </a:r>
            <a:r>
              <a:rPr lang="ar-SA" dirty="0" err="1" smtClean="0"/>
              <a:t>النزفي</a:t>
            </a:r>
            <a:r>
              <a:rPr lang="ar-SA" dirty="0" smtClean="0"/>
              <a:t> أو </a:t>
            </a:r>
            <a:r>
              <a:rPr lang="ar-SA" dirty="0" err="1" smtClean="0"/>
              <a:t>الإقفاري</a:t>
            </a:r>
            <a:r>
              <a:rPr lang="ar-SA" dirty="0" smtClean="0"/>
              <a:t> في الخيول ذات التواء القولون الكبير. في الخيول ذات </a:t>
            </a:r>
            <a:r>
              <a:rPr lang="ar-SA" dirty="0" err="1" smtClean="0"/>
              <a:t>الانفتال</a:t>
            </a:r>
            <a:r>
              <a:rPr lang="ar-SA" dirty="0" smtClean="0"/>
              <a:t> القولوني الكبير بزاوية 360 درجة ، يتم ملاحظة انسداد الخنق </a:t>
            </a:r>
            <a:r>
              <a:rPr lang="ar-SA" dirty="0" err="1" smtClean="0"/>
              <a:t>النزفي</a:t>
            </a:r>
            <a:r>
              <a:rPr lang="ar-SA" dirty="0" smtClean="0"/>
              <a:t> بشكل متكرر</a:t>
            </a:r>
            <a:endParaRPr lang="en-US" dirty="0"/>
          </a:p>
          <a:p>
            <a:pPr algn="just" rtl="0"/>
            <a:r>
              <a:rPr lang="en-US" dirty="0" smtClean="0"/>
              <a:t>However</a:t>
            </a:r>
            <a:r>
              <a:rPr lang="en-US" dirty="0"/>
              <a:t>, there are also cases of </a:t>
            </a:r>
            <a:r>
              <a:rPr lang="en-US" b="1" dirty="0"/>
              <a:t>ischemic </a:t>
            </a:r>
            <a:r>
              <a:rPr lang="en-US" dirty="0"/>
              <a:t>strangulating obstruction, particularly in horses with </a:t>
            </a:r>
            <a:r>
              <a:rPr lang="en-US" b="1" dirty="0"/>
              <a:t>a </a:t>
            </a:r>
            <a:r>
              <a:rPr lang="en-US" b="1" dirty="0" err="1"/>
              <a:t>volvulus</a:t>
            </a:r>
            <a:r>
              <a:rPr lang="en-US" b="1" dirty="0"/>
              <a:t> that exceeds 360 degrees, </a:t>
            </a:r>
            <a:endParaRPr lang="en-US" dirty="0"/>
          </a:p>
          <a:p>
            <a:endParaRPr lang="en-US" dirty="0" smtClean="0"/>
          </a:p>
          <a:p>
            <a:r>
              <a:rPr lang="ar-SA" dirty="0" smtClean="0"/>
              <a:t>. </a:t>
            </a:r>
            <a:r>
              <a:rPr lang="ar-SA" dirty="0"/>
              <a:t>ومع ذلك ، هناك أيضًا حالات انسداد الخنق </a:t>
            </a:r>
            <a:r>
              <a:rPr lang="ar-SA" dirty="0" err="1"/>
              <a:t>الإقفاري</a:t>
            </a:r>
            <a:r>
              <a:rPr lang="ar-SA" dirty="0"/>
              <a:t> ، خاصة في الخيول ذات </a:t>
            </a:r>
            <a:r>
              <a:rPr lang="ar-SA" dirty="0" err="1"/>
              <a:t>الانفتال</a:t>
            </a:r>
            <a:r>
              <a:rPr lang="ar-SA" dirty="0"/>
              <a:t> الذي يتجاوز 360 </a:t>
            </a:r>
            <a:r>
              <a:rPr lang="ar-IQ" dirty="0" smtClean="0"/>
              <a:t>درجة</a:t>
            </a:r>
            <a:endParaRPr lang="en-US" dirty="0"/>
          </a:p>
          <a:p>
            <a:endParaRPr lang="ar-IQ" dirty="0"/>
          </a:p>
        </p:txBody>
      </p:sp>
      <p:sp>
        <p:nvSpPr>
          <p:cNvPr id="4" name="عنوان 1"/>
          <p:cNvSpPr>
            <a:spLocks noGrp="1"/>
          </p:cNvSpPr>
          <p:nvPr>
            <p:ph type="title"/>
          </p:nvPr>
        </p:nvSpPr>
        <p:spPr>
          <a:xfrm>
            <a:off x="0" y="0"/>
            <a:ext cx="4329114" cy="582594"/>
          </a:xfrm>
        </p:spPr>
        <p:txBody>
          <a:bodyPr>
            <a:normAutofit/>
          </a:bodyPr>
          <a:lstStyle/>
          <a:p>
            <a:pPr algn="l" rtl="0"/>
            <a:r>
              <a:rPr lang="en-US" sz="2400" b="1" dirty="0" smtClean="0"/>
              <a:t>2.</a:t>
            </a:r>
            <a:r>
              <a:rPr lang="en-US" sz="2400" b="1" dirty="0" smtClean="0"/>
              <a:t>Strangulating Obstruction</a:t>
            </a:r>
            <a:endParaRPr lang="ar-IQ"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4829180" cy="428604"/>
          </a:xfrm>
        </p:spPr>
        <p:txBody>
          <a:bodyPr>
            <a:normAutofit fontScale="90000"/>
          </a:bodyPr>
          <a:lstStyle/>
          <a:p>
            <a:pPr algn="l"/>
            <a:r>
              <a:rPr lang="en-US" sz="2400" dirty="0" smtClean="0"/>
              <a:t>3. </a:t>
            </a:r>
            <a:r>
              <a:rPr lang="en-US" sz="2400" dirty="0" err="1" smtClean="0"/>
              <a:t>Nonstrangulating</a:t>
            </a:r>
            <a:r>
              <a:rPr lang="en-US" sz="2400" dirty="0" smtClean="0"/>
              <a:t> Infarction</a:t>
            </a:r>
            <a:endParaRPr lang="ar-IQ" sz="2400" dirty="0"/>
          </a:p>
        </p:txBody>
      </p:sp>
      <p:sp>
        <p:nvSpPr>
          <p:cNvPr id="3" name="عنصر نائب للمحتوى 2"/>
          <p:cNvSpPr>
            <a:spLocks noGrp="1"/>
          </p:cNvSpPr>
          <p:nvPr>
            <p:ph idx="1"/>
          </p:nvPr>
        </p:nvSpPr>
        <p:spPr>
          <a:xfrm>
            <a:off x="0" y="500042"/>
            <a:ext cx="9144000" cy="6357958"/>
          </a:xfrm>
        </p:spPr>
        <p:txBody>
          <a:bodyPr>
            <a:normAutofit fontScale="70000" lnSpcReduction="20000"/>
          </a:bodyPr>
          <a:lstStyle/>
          <a:p>
            <a:pPr rtl="0">
              <a:buNone/>
            </a:pPr>
            <a:r>
              <a:rPr lang="en-US" dirty="0"/>
              <a:t> </a:t>
            </a:r>
          </a:p>
          <a:p>
            <a:pPr algn="l" rtl="0">
              <a:buNone/>
            </a:pPr>
            <a:r>
              <a:rPr lang="ar-IQ" b="1" dirty="0" smtClean="0"/>
              <a:t>تعرف</a:t>
            </a:r>
            <a:r>
              <a:rPr lang="en-US" b="1" dirty="0" err="1" smtClean="0"/>
              <a:t>Nonstrangulating</a:t>
            </a:r>
            <a:r>
              <a:rPr lang="en-US" b="1" dirty="0" smtClean="0"/>
              <a:t> </a:t>
            </a:r>
            <a:r>
              <a:rPr lang="en-US" b="1" dirty="0"/>
              <a:t>infarction most commonly occurs secondary to cranial mesenteric </a:t>
            </a:r>
            <a:r>
              <a:rPr lang="en-US" b="1" dirty="0" err="1"/>
              <a:t>arteritis</a:t>
            </a:r>
            <a:r>
              <a:rPr lang="en-US" b="1" dirty="0"/>
              <a:t> caused by migration of </a:t>
            </a:r>
            <a:r>
              <a:rPr lang="en-US" b="1" i="1" dirty="0" err="1"/>
              <a:t>Strongylus</a:t>
            </a:r>
            <a:r>
              <a:rPr lang="en-US" b="1" i="1" dirty="0"/>
              <a:t> </a:t>
            </a:r>
            <a:r>
              <a:rPr lang="en-US" b="1" i="1" dirty="0" err="1"/>
              <a:t>vulgaris</a:t>
            </a:r>
            <a:r>
              <a:rPr lang="en-US" b="1" i="1" dirty="0"/>
              <a:t>, </a:t>
            </a:r>
            <a:r>
              <a:rPr lang="en-US" b="1" dirty="0"/>
              <a:t> which has become a relatively rare disorder since the advent of broad-spectrum </a:t>
            </a:r>
            <a:r>
              <a:rPr lang="en-US" b="1" dirty="0" err="1"/>
              <a:t>anthelmintics</a:t>
            </a:r>
            <a:r>
              <a:rPr lang="en-US" dirty="0"/>
              <a:t>.</a:t>
            </a:r>
          </a:p>
          <a:p>
            <a:pPr>
              <a:buNone/>
            </a:pPr>
            <a:r>
              <a:rPr lang="ar-SA" dirty="0"/>
              <a:t>يحدث </a:t>
            </a:r>
            <a:r>
              <a:rPr lang="ar-SA" dirty="0" err="1"/>
              <a:t>الاحتشاء</a:t>
            </a:r>
            <a:r>
              <a:rPr lang="ar-SA" dirty="0"/>
              <a:t> غير الخانق بشكل شائع ثانويًا لالتهاب الشرايين </a:t>
            </a:r>
            <a:r>
              <a:rPr lang="ar-SA" dirty="0" err="1"/>
              <a:t>المساريقي</a:t>
            </a:r>
            <a:r>
              <a:rPr lang="ar-SA" dirty="0"/>
              <a:t> </a:t>
            </a:r>
            <a:r>
              <a:rPr lang="ar-SA" dirty="0" err="1"/>
              <a:t>القحفي</a:t>
            </a:r>
            <a:r>
              <a:rPr lang="ar-SA" dirty="0"/>
              <a:t> الناجم عن هجرة </a:t>
            </a:r>
            <a:r>
              <a:rPr lang="ar-SA" dirty="0" err="1"/>
              <a:t>الأسطوانى</a:t>
            </a:r>
            <a:r>
              <a:rPr lang="ar-SA" dirty="0"/>
              <a:t> الشائع ، والذي أصبح اضطرابًا نادرًا نسبيًا منذ ظهور الأدوية المضادة للديدان واسعة الطيف</a:t>
            </a:r>
            <a:r>
              <a:rPr lang="en-US" dirty="0"/>
              <a:t>.</a:t>
            </a:r>
          </a:p>
          <a:p>
            <a:pPr algn="l" rtl="0"/>
            <a:r>
              <a:rPr lang="en-US" dirty="0" smtClean="0"/>
              <a:t>Although </a:t>
            </a:r>
            <a:r>
              <a:rPr lang="en-US" b="1" dirty="0" err="1" smtClean="0"/>
              <a:t>thromboemboli</a:t>
            </a:r>
            <a:r>
              <a:rPr lang="en-US" dirty="0" smtClean="0"/>
              <a:t> have been implicated in the pathogenesis of this disease, careful dissection of naturally occurring lesions has not revealed the presence of thrombi at the site of intestinal infarctions in most cases.</a:t>
            </a:r>
          </a:p>
          <a:p>
            <a:r>
              <a:rPr lang="ar-IQ" dirty="0" smtClean="0"/>
              <a:t>على الرغم من تورط الجلطات الدموية في التسبب في هذا المرض ، إلا أن التشريح الدقيق للآفات التي تحدث بشكل طبيعي لم يكشف عن وجود الجلطات في موقع </a:t>
            </a:r>
            <a:r>
              <a:rPr lang="ar-IQ" dirty="0" err="1" smtClean="0"/>
              <a:t>الاحتشاء</a:t>
            </a:r>
            <a:r>
              <a:rPr lang="ar-IQ" dirty="0" smtClean="0"/>
              <a:t> المعوي في معظم الحالات.</a:t>
            </a:r>
            <a:endParaRPr lang="en-US" dirty="0" smtClean="0"/>
          </a:p>
          <a:p>
            <a:pPr algn="l" rtl="0"/>
            <a:r>
              <a:rPr lang="en-US" dirty="0" smtClean="0"/>
              <a:t>These </a:t>
            </a:r>
            <a:r>
              <a:rPr lang="en-US" dirty="0"/>
              <a:t>findings suggest that </a:t>
            </a:r>
            <a:r>
              <a:rPr lang="en-US" b="1" dirty="0"/>
              <a:t>vasospasm</a:t>
            </a:r>
            <a:r>
              <a:rPr lang="en-US" dirty="0"/>
              <a:t> plays an important role in this disease. Any segment of intestine supplied by the cranial mesenteric artery or one of its major branches may be affected, but </a:t>
            </a:r>
            <a:r>
              <a:rPr lang="en-US" b="1" dirty="0"/>
              <a:t>the distal small intestine and large colon are more commonly involved.</a:t>
            </a:r>
          </a:p>
          <a:p>
            <a:r>
              <a:rPr lang="ar-IQ" dirty="0"/>
              <a:t>تشير هذه النتائج إلى أن التشنج الوعائي يلعب دورًا مهمًا في هذا المرض. قد يتأثر أي جزء من الأمعاء يغذيها الشريان </a:t>
            </a:r>
            <a:r>
              <a:rPr lang="ar-IQ" dirty="0" err="1"/>
              <a:t>المساريقي</a:t>
            </a:r>
            <a:r>
              <a:rPr lang="ar-IQ" dirty="0"/>
              <a:t> </a:t>
            </a:r>
            <a:r>
              <a:rPr lang="ar-IQ" dirty="0" err="1"/>
              <a:t>القحفي</a:t>
            </a:r>
            <a:r>
              <a:rPr lang="ar-IQ" dirty="0"/>
              <a:t> أو أحد فروعه الرئيسية ، ولكن الأمعاء الدقيقة البعيدة والقولون الغليظ أكثر شيوعًا.</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28604"/>
            <a:ext cx="9001156" cy="6000792"/>
          </a:xfrm>
        </p:spPr>
        <p:txBody>
          <a:bodyPr>
            <a:normAutofit/>
          </a:bodyPr>
          <a:lstStyle/>
          <a:p>
            <a:pPr algn="l" rtl="0"/>
            <a:r>
              <a:rPr lang="en-US" dirty="0"/>
              <a:t>These lesions have no obvious cause of obstruction, but they have clearly demarcated regions of degeneration or necrosis, depending on the extent of vascular occlusion.</a:t>
            </a:r>
          </a:p>
          <a:p>
            <a:r>
              <a:rPr lang="ar-IQ" dirty="0"/>
              <a:t>هذه الآفات ليس لها سبب واضح للانسداد ، ولكن لها مناطق محددة بوضوح من </a:t>
            </a:r>
            <a:r>
              <a:rPr lang="ar-IQ" dirty="0" err="1"/>
              <a:t>التنكس</a:t>
            </a:r>
            <a:r>
              <a:rPr lang="ar-IQ" dirty="0"/>
              <a:t> أو النخر ، اعتمادًا على مدى انسداد الأوعية الدموية</a:t>
            </a:r>
            <a:r>
              <a:rPr lang="en-US" dirty="0"/>
              <a:t>.</a:t>
            </a:r>
          </a:p>
          <a:p>
            <a:pPr algn="l" rtl="0"/>
            <a:r>
              <a:rPr lang="en-US" dirty="0" err="1" smtClean="0"/>
              <a:t>Nonstrangulating</a:t>
            </a:r>
            <a:r>
              <a:rPr lang="en-US" dirty="0" smtClean="0"/>
              <a:t> </a:t>
            </a:r>
            <a:r>
              <a:rPr lang="en-US" dirty="0"/>
              <a:t>infarction </a:t>
            </a:r>
            <a:r>
              <a:rPr lang="en-US" dirty="0" smtClean="0"/>
              <a:t>the </a:t>
            </a:r>
            <a:r>
              <a:rPr lang="en-US" dirty="0"/>
              <a:t>small intestine </a:t>
            </a:r>
            <a:r>
              <a:rPr lang="en-US" dirty="0" smtClean="0"/>
              <a:t>is </a:t>
            </a:r>
            <a:r>
              <a:rPr lang="en-US" dirty="0"/>
              <a:t>rare and have a poor prognosis</a:t>
            </a:r>
          </a:p>
          <a:p>
            <a:endParaRPr lang="ar-IQ" dirty="0"/>
          </a:p>
        </p:txBody>
      </p:sp>
      <p:sp>
        <p:nvSpPr>
          <p:cNvPr id="4" name="عنوان 1"/>
          <p:cNvSpPr>
            <a:spLocks noGrp="1"/>
          </p:cNvSpPr>
          <p:nvPr>
            <p:ph type="title"/>
          </p:nvPr>
        </p:nvSpPr>
        <p:spPr>
          <a:xfrm>
            <a:off x="0" y="0"/>
            <a:ext cx="4829180" cy="368280"/>
          </a:xfrm>
        </p:spPr>
        <p:txBody>
          <a:bodyPr>
            <a:normAutofit fontScale="90000"/>
          </a:bodyPr>
          <a:lstStyle/>
          <a:p>
            <a:pPr algn="l"/>
            <a:r>
              <a:rPr lang="en-US" sz="2400" dirty="0" smtClean="0"/>
              <a:t>3. </a:t>
            </a:r>
            <a:r>
              <a:rPr lang="en-US" sz="2400" dirty="0" err="1" smtClean="0"/>
              <a:t>Nonstrangulating</a:t>
            </a:r>
            <a:r>
              <a:rPr lang="en-US" sz="2400" dirty="0" smtClean="0"/>
              <a:t> Infarction</a:t>
            </a:r>
            <a:endParaRPr lang="ar-IQ"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3501</TotalTime>
  <Words>1288</Words>
  <Application>Microsoft Office PowerPoint</Application>
  <PresentationFormat>عرض على الشاشة (3:4)‏</PresentationFormat>
  <Paragraphs>77</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Intestinal nonstrangulating infarctions.</vt:lpstr>
      <vt:lpstr>Clinical viability of intestinal</vt:lpstr>
      <vt:lpstr>Intestinal obstruction </vt:lpstr>
      <vt:lpstr>الشريحة 4</vt:lpstr>
      <vt:lpstr>2.Strangulating Obstruction</vt:lpstr>
      <vt:lpstr>2.Strangulating Obstruction</vt:lpstr>
      <vt:lpstr>2.Strangulating Obstruction</vt:lpstr>
      <vt:lpstr>3. Nonstrangulating Infarction</vt:lpstr>
      <vt:lpstr>3. Nonstrangulating Infarction</vt:lpstr>
      <vt:lpstr>Nonstrangulating Infarction</vt:lpstr>
      <vt:lpstr>الشريحة 11</vt:lpstr>
      <vt:lpstr>الشريحة 12</vt:lpstr>
      <vt:lpstr>الشريحة 13</vt:lpstr>
      <vt:lpstr>الشريحة 14</vt:lpstr>
      <vt:lpstr>الشريحة 15</vt:lpstr>
      <vt:lpstr>الشريحة 16</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Intestinal nonstrangulating infarctions.</dc:title>
  <dc:creator>dell</dc:creator>
  <cp:lastModifiedBy>dell</cp:lastModifiedBy>
  <cp:revision>34</cp:revision>
  <dcterms:created xsi:type="dcterms:W3CDTF">2022-03-26T22:29:15Z</dcterms:created>
  <dcterms:modified xsi:type="dcterms:W3CDTF">2022-03-29T08:50:45Z</dcterms:modified>
</cp:coreProperties>
</file>